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2"/>
  </p:notesMasterIdLst>
  <p:sldIdLst>
    <p:sldId id="256" r:id="rId2"/>
    <p:sldId id="258" r:id="rId3"/>
    <p:sldId id="296" r:id="rId4"/>
    <p:sldId id="259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7" r:id="rId14"/>
    <p:sldId id="314" r:id="rId15"/>
    <p:sldId id="292" r:id="rId16"/>
    <p:sldId id="309" r:id="rId17"/>
    <p:sldId id="310" r:id="rId18"/>
    <p:sldId id="311" r:id="rId19"/>
    <p:sldId id="315" r:id="rId20"/>
    <p:sldId id="312" r:id="rId21"/>
    <p:sldId id="313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298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299" r:id="rId38"/>
    <p:sldId id="300" r:id="rId39"/>
    <p:sldId id="301" r:id="rId40"/>
    <p:sldId id="28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92092-B292-4ABF-8180-9E7E08A9B66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DA6EC-D646-4ACE-A626-827979840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208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DA6EC-D646-4ACE-A626-82797984089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65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DDA6EC-D646-4ACE-A626-827979840895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46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72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807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5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50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098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78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857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979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79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56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6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62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477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11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6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38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82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3489CA-510E-4871-971A-31C6847F0BBD}" type="datetimeFigureOut">
              <a:rPr lang="en-IN" smtClean="0"/>
              <a:t>02-01-2026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ECC5EF6-B935-408A-9C0E-A39027CC0C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38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code-barrage/FAU_CVP_Project-WiSo25-2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aelbach.de/ot/mot-snakesLum/" TargetMode="External"/><Relationship Id="rId2" Type="http://schemas.openxmlformats.org/officeDocument/2006/relationships/hyperlink" Target="https://www.ecva.net/papers/eccv_2020/papers_ECCV/papers/12347039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dit.com/r/illusionporn/comments/1ptwxbq/a_ceiling_art_that_looks_like_moving/?utm_source=share&amp;utm_medium=web3x&amp;utm_name=web3xcss&amp;utm_term=1&amp;utm_content=share_button" TargetMode="External"/><Relationship Id="rId5" Type="http://schemas.openxmlformats.org/officeDocument/2006/relationships/hyperlink" Target="https://www.psy.ritsumei.ac.jp/akitaoka/saishin57e.html" TargetMode="External"/><Relationship Id="rId4" Type="http://schemas.openxmlformats.org/officeDocument/2006/relationships/hyperlink" Target="https://journals.sagepub.com/doi/10.1177/204166952110187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E48F-A00C-ED48-DE0F-6962A5154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0303" y="1725325"/>
            <a:ext cx="7831394" cy="1463040"/>
          </a:xfrm>
        </p:spPr>
        <p:txBody>
          <a:bodyPr>
            <a:normAutofit/>
          </a:bodyPr>
          <a:lstStyle/>
          <a:p>
            <a:r>
              <a:rPr lang="en-IN" sz="4400" dirty="0"/>
              <a:t>Computational Visual Perception</a:t>
            </a:r>
            <a:br>
              <a:rPr lang="en-IN" sz="4400" dirty="0"/>
            </a:br>
            <a:r>
              <a:rPr lang="en-IN" sz="4400" dirty="0"/>
              <a:t>Project Part –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77C0B-10F9-ECC0-9869-CD3562C1E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1962" y="3669636"/>
            <a:ext cx="5388076" cy="1348895"/>
          </a:xfrm>
        </p:spPr>
        <p:txBody>
          <a:bodyPr>
            <a:noAutofit/>
          </a:bodyPr>
          <a:lstStyle/>
          <a:p>
            <a:br>
              <a:rPr lang="en-IN" sz="2400" dirty="0"/>
            </a:br>
            <a:r>
              <a:rPr lang="en-IN" sz="2400" dirty="0"/>
              <a:t>Winter – 25/26 </a:t>
            </a:r>
          </a:p>
          <a:p>
            <a:r>
              <a:rPr lang="en-IN" sz="2400" dirty="0"/>
              <a:t>Name : Siddhant Vishvendu Sharma</a:t>
            </a:r>
          </a:p>
        </p:txBody>
      </p:sp>
    </p:spTree>
    <p:extLst>
      <p:ext uri="{BB962C8B-B14F-4D97-AF65-F5344CB8AC3E}">
        <p14:creationId xmlns:p14="http://schemas.microsoft.com/office/powerpoint/2010/main" val="302450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A3A9C-DA63-D095-9775-30B56A6D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0D47-D7AA-3C73-82AC-554416F3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1.7 : Repeated Pattern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92583C-653A-1C14-52AB-FA68DE3F5F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92" y="1774342"/>
            <a:ext cx="7844015" cy="4458811"/>
          </a:xfrm>
        </p:spPr>
      </p:pic>
    </p:spTree>
    <p:extLst>
      <p:ext uri="{BB962C8B-B14F-4D97-AF65-F5344CB8AC3E}">
        <p14:creationId xmlns:p14="http://schemas.microsoft.com/office/powerpoint/2010/main" val="2105110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01662-9ABB-09F9-6A6E-A31898698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C472-5892-FAE5-CF15-3E6B972C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1.8 : Repeated Pattern Rotated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3A766C-6D7A-41EC-9193-6539F0F288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2" y="1827634"/>
            <a:ext cx="7639665" cy="4456471"/>
          </a:xfrm>
        </p:spPr>
      </p:pic>
    </p:spTree>
    <p:extLst>
      <p:ext uri="{BB962C8B-B14F-4D97-AF65-F5344CB8AC3E}">
        <p14:creationId xmlns:p14="http://schemas.microsoft.com/office/powerpoint/2010/main" val="354679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E7B5C-EB22-2F78-1D26-04FCE06B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547D-39BC-9C8B-C691-E4C72CF0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Summary : Optical Flow with RAFT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4C393-31AD-1250-8AC1-50D1C7142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7" y="2560320"/>
            <a:ext cx="9685713" cy="260161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4534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EC82-B8AD-557A-4678-2F4A2DB8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0E0B-17E1-E494-D18D-0CF6727B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565" y="795057"/>
            <a:ext cx="9605635" cy="1059305"/>
          </a:xfrm>
        </p:spPr>
        <p:txBody>
          <a:bodyPr/>
          <a:lstStyle/>
          <a:p>
            <a:r>
              <a:rPr lang="en-IN" dirty="0"/>
              <a:t>2. Depth Estimation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8AA62-48CB-82B5-9D13-7E8C42C46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605634" cy="3310128"/>
          </a:xfrm>
        </p:spPr>
        <p:txBody>
          <a:bodyPr>
            <a:normAutofit fontScale="92500"/>
          </a:bodyPr>
          <a:lstStyle/>
          <a:p>
            <a:r>
              <a:rPr lang="en-IN" dirty="0"/>
              <a:t>We use DepthAnythingV2 currently considered the gold standard for depth estimation in the industry, we will attempt to investigate the following questions.</a:t>
            </a:r>
          </a:p>
          <a:p>
            <a:r>
              <a:rPr lang="en-IN" dirty="0"/>
              <a:t>Q1 :Does the model interpret 2D forced-perspective art as physical geometry or a flat painted surface ?</a:t>
            </a:r>
          </a:p>
          <a:p>
            <a:r>
              <a:rPr lang="en-IN" dirty="0"/>
              <a:t>Q2 :When presented with a mirror, does the model estimate depth to the glass surface or the virtual depth of the reflections?</a:t>
            </a:r>
          </a:p>
          <a:p>
            <a:r>
              <a:rPr lang="en-IN" dirty="0"/>
              <a:t>Q3 :How does the model resolve the geometry of an Escher style object that cannot exist in 3D space? </a:t>
            </a:r>
          </a:p>
        </p:txBody>
      </p:sp>
    </p:spTree>
    <p:extLst>
      <p:ext uri="{BB962C8B-B14F-4D97-AF65-F5344CB8AC3E}">
        <p14:creationId xmlns:p14="http://schemas.microsoft.com/office/powerpoint/2010/main" val="2780403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D23F2-C2CB-85F4-50DD-C82999EA9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811D-02BF-6E46-40E1-77DD41B9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Verification of Local Implementation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C738BD-E010-75BB-69B3-57DCF885F8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42" y="2072533"/>
            <a:ext cx="8543515" cy="4082461"/>
          </a:xfrm>
        </p:spPr>
      </p:pic>
    </p:spTree>
    <p:extLst>
      <p:ext uri="{BB962C8B-B14F-4D97-AF65-F5344CB8AC3E}">
        <p14:creationId xmlns:p14="http://schemas.microsoft.com/office/powerpoint/2010/main" val="358229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98502-85B1-6131-965F-BBF4CE09A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686D-2603-BEDA-BE46-E8E5AF1C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2.1 : 3D Chalk Art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95F2C12-3125-17A5-B71A-90CCD05F2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74" y="1879708"/>
            <a:ext cx="8828651" cy="4414326"/>
          </a:xfrm>
        </p:spPr>
      </p:pic>
    </p:spTree>
    <p:extLst>
      <p:ext uri="{BB962C8B-B14F-4D97-AF65-F5344CB8AC3E}">
        <p14:creationId xmlns:p14="http://schemas.microsoft.com/office/powerpoint/2010/main" val="3270131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BDE9B-E6CE-61C8-164E-B5E8606AC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4344-9F8A-7091-DB61-C4229343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2.2 : Real Sinkhole in Road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1DF43-CBE4-A6F6-FCA6-7A93A6EEFF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71" y="1848465"/>
            <a:ext cx="8989457" cy="4494727"/>
          </a:xfrm>
        </p:spPr>
      </p:pic>
    </p:spTree>
    <p:extLst>
      <p:ext uri="{BB962C8B-B14F-4D97-AF65-F5344CB8AC3E}">
        <p14:creationId xmlns:p14="http://schemas.microsoft.com/office/powerpoint/2010/main" val="2725135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901BB-14DF-9A38-E856-D42FC80E9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FB9A-C2B1-27FE-F745-3DCA6E4D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2.3 : Mirror on the Wall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1BD50-13B7-770E-33BC-48B544AA83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68" y="2046857"/>
            <a:ext cx="8405864" cy="4202931"/>
          </a:xfrm>
        </p:spPr>
      </p:pic>
    </p:spTree>
    <p:extLst>
      <p:ext uri="{BB962C8B-B14F-4D97-AF65-F5344CB8AC3E}">
        <p14:creationId xmlns:p14="http://schemas.microsoft.com/office/powerpoint/2010/main" val="2167127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8495B-EB04-5012-3D67-A6E860691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522A-5FF1-D611-95F6-70D7E958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2.4.1: Famous Tesla Wall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AE2E2-8E5C-09B8-5C03-B11D8B51CB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81" y="1822103"/>
            <a:ext cx="8985438" cy="4492718"/>
          </a:xfrm>
        </p:spPr>
      </p:pic>
    </p:spTree>
    <p:extLst>
      <p:ext uri="{BB962C8B-B14F-4D97-AF65-F5344CB8AC3E}">
        <p14:creationId xmlns:p14="http://schemas.microsoft.com/office/powerpoint/2010/main" val="1587411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EAFEB-3449-ACC8-CD26-C122F8DD6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98EFF-8A3A-2D61-E3ED-6AAA2E88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2.4.2 : Tesla Wall Test Cropped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E552EA-6BC3-F34A-0B40-C7F0B66009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12" y="1907457"/>
            <a:ext cx="8653776" cy="4326889"/>
          </a:xfrm>
        </p:spPr>
      </p:pic>
    </p:spTree>
    <p:extLst>
      <p:ext uri="{BB962C8B-B14F-4D97-AF65-F5344CB8AC3E}">
        <p14:creationId xmlns:p14="http://schemas.microsoft.com/office/powerpoint/2010/main" val="343137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34AD-EA43-E553-25B1-D766D664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565" y="795057"/>
            <a:ext cx="9605635" cy="1059305"/>
          </a:xfrm>
        </p:spPr>
        <p:txBody>
          <a:bodyPr/>
          <a:lstStyle/>
          <a:p>
            <a:r>
              <a:rPr lang="en-IN" dirty="0"/>
              <a:t>1. Optical Flow &amp; Motion Perception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98A4A-EB57-BF32-308B-D4B5271DE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605634" cy="3310128"/>
          </a:xfrm>
        </p:spPr>
        <p:txBody>
          <a:bodyPr>
            <a:normAutofit fontScale="92500"/>
          </a:bodyPr>
          <a:lstStyle/>
          <a:p>
            <a:r>
              <a:rPr lang="en-IN" dirty="0"/>
              <a:t>We use RAFT (Recurrent All-Pairs Field Transforms) currently considered the gold standard for optical flow in the industry, we will attempt to investigate the following questions.</a:t>
            </a:r>
          </a:p>
          <a:p>
            <a:r>
              <a:rPr lang="en-IN" dirty="0"/>
              <a:t>Q1 :Does RAFT hallucinate motion in static illusions, mirroring human vision ?</a:t>
            </a:r>
          </a:p>
          <a:p>
            <a:r>
              <a:rPr lang="en-IN" dirty="0"/>
              <a:t>Q2 :In absence of texture on images does RAFT default to zero motion or exhibit random motion drifts ?</a:t>
            </a:r>
          </a:p>
          <a:p>
            <a:r>
              <a:rPr lang="en-IN" dirty="0"/>
              <a:t>Q3 :Is RAFT’s response to illusions rotationally invariant, or does the flow direction rotate with image? </a:t>
            </a:r>
          </a:p>
        </p:txBody>
      </p:sp>
    </p:spTree>
    <p:extLst>
      <p:ext uri="{BB962C8B-B14F-4D97-AF65-F5344CB8AC3E}">
        <p14:creationId xmlns:p14="http://schemas.microsoft.com/office/powerpoint/2010/main" val="184402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B34E8-A273-B000-8122-723683F1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EFDA4-BA0E-5BFE-C8B2-F3DB1951B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2.5 : Transparent Glass Door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AAC370-5A65-AB21-CED6-AA9AA3A586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86" y="1892965"/>
            <a:ext cx="8717914" cy="4358956"/>
          </a:xfrm>
        </p:spPr>
      </p:pic>
    </p:spTree>
    <p:extLst>
      <p:ext uri="{BB962C8B-B14F-4D97-AF65-F5344CB8AC3E}">
        <p14:creationId xmlns:p14="http://schemas.microsoft.com/office/powerpoint/2010/main" val="422331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BABF3-8244-4AA7-C581-A6D2A67F0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C669-72DC-9528-700C-CF5F25CC0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2.6 : Penrose Triangle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605BA2-3B31-5403-891E-B6BC8F5F88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50" y="1907458"/>
            <a:ext cx="8635500" cy="4317749"/>
          </a:xfrm>
        </p:spPr>
      </p:pic>
    </p:spTree>
    <p:extLst>
      <p:ext uri="{BB962C8B-B14F-4D97-AF65-F5344CB8AC3E}">
        <p14:creationId xmlns:p14="http://schemas.microsoft.com/office/powerpoint/2010/main" val="2252055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69B1F-EC11-9D5B-45DC-E1D8C665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9EC6-E477-503E-06A4-A5F5CC1F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2.6 : Penrose Triangle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953C5-261C-E5C9-7404-F06D3DB045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50" y="1907458"/>
            <a:ext cx="8635500" cy="4317749"/>
          </a:xfrm>
        </p:spPr>
      </p:pic>
    </p:spTree>
    <p:extLst>
      <p:ext uri="{BB962C8B-B14F-4D97-AF65-F5344CB8AC3E}">
        <p14:creationId xmlns:p14="http://schemas.microsoft.com/office/powerpoint/2010/main" val="1670552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63A4-B8E6-9F26-3E1B-C5CE13A9C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C5B8-42F7-2400-1A8F-3B839EC48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2.7 : Ames Room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CCE432-E8BD-3854-2033-D23D019197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74" y="1728047"/>
            <a:ext cx="8969451" cy="4484726"/>
          </a:xfrm>
        </p:spPr>
      </p:pic>
    </p:spTree>
    <p:extLst>
      <p:ext uri="{BB962C8B-B14F-4D97-AF65-F5344CB8AC3E}">
        <p14:creationId xmlns:p14="http://schemas.microsoft.com/office/powerpoint/2010/main" val="2973853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34A8F-1176-683E-5A62-29D8681EC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6FA4-D55E-2B8D-71A9-CD958E25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2.8 : Shadow on Wall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71108B-3CEA-AE31-A361-4589FD55B7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3" y="1905385"/>
            <a:ext cx="8663933" cy="4331967"/>
          </a:xfrm>
        </p:spPr>
      </p:pic>
    </p:spTree>
    <p:extLst>
      <p:ext uri="{BB962C8B-B14F-4D97-AF65-F5344CB8AC3E}">
        <p14:creationId xmlns:p14="http://schemas.microsoft.com/office/powerpoint/2010/main" val="2652598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D0DFA-C1E7-E7F7-9DF9-7B26FA12E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FF14-C331-4E77-610B-A9480F48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2.9 : Flat White Wall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67FB9-4DE5-AC5D-A2F1-8B2FE4CB9B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12" y="2046857"/>
            <a:ext cx="8332175" cy="4166088"/>
          </a:xfrm>
        </p:spPr>
      </p:pic>
    </p:spTree>
    <p:extLst>
      <p:ext uri="{BB962C8B-B14F-4D97-AF65-F5344CB8AC3E}">
        <p14:creationId xmlns:p14="http://schemas.microsoft.com/office/powerpoint/2010/main" val="2145349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6F4D-A3C1-614A-7218-F7709F8E9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3152-EF77-797D-FC4D-F806D159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2.10.1 : Screen with a Landscape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620ECF-5A8E-AD8A-4BA5-BBF38E1062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84" y="1737878"/>
            <a:ext cx="9005632" cy="4502816"/>
          </a:xfrm>
        </p:spPr>
      </p:pic>
    </p:spTree>
    <p:extLst>
      <p:ext uri="{BB962C8B-B14F-4D97-AF65-F5344CB8AC3E}">
        <p14:creationId xmlns:p14="http://schemas.microsoft.com/office/powerpoint/2010/main" val="1883532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00E01-8A8D-197B-350D-7BC158D16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8554-2F4F-A237-3853-BEACF065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en-IN" dirty="0"/>
              <a:t>Test Case 2.10.2 :Screen with a Landscape Crop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10A22-9603-868A-F6AA-879AC549D8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84" y="1870614"/>
            <a:ext cx="8700832" cy="4350416"/>
          </a:xfrm>
        </p:spPr>
      </p:pic>
    </p:spTree>
    <p:extLst>
      <p:ext uri="{BB962C8B-B14F-4D97-AF65-F5344CB8AC3E}">
        <p14:creationId xmlns:p14="http://schemas.microsoft.com/office/powerpoint/2010/main" val="2108871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35AB3-7EE7-EFDE-BEC9-D6BE92F01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9CDF-218E-80B0-915D-125E105B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Summary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20CDF-2DDE-823C-3173-D0B59A17E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276442" cy="260161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212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EC0E4-1974-CBEE-1AD1-1CA69AE99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07CF-3A84-4A4E-0519-6834FF9F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565" y="795057"/>
            <a:ext cx="9605635" cy="1059305"/>
          </a:xfrm>
        </p:spPr>
        <p:txBody>
          <a:bodyPr/>
          <a:lstStyle/>
          <a:p>
            <a:r>
              <a:rPr lang="en-IN" dirty="0"/>
              <a:t>3. Segmentation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1C8F3-1827-BF59-8004-FA2EEDF0F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605634" cy="3310128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We use SAM2 due to computational limits of my local implementation and there was not a significant difference observed between SAM2 vs SAM3 when comparing image only based segmentation (no text or prompt was provided to avoid bias of looking for a particular object) and the </a:t>
            </a:r>
            <a:r>
              <a:rPr lang="en-IN"/>
              <a:t>confidence was set to 25%, </a:t>
            </a:r>
            <a:r>
              <a:rPr lang="en-IN" dirty="0"/>
              <a:t>we will attempt to investigate the following questions.</a:t>
            </a:r>
          </a:p>
          <a:p>
            <a:r>
              <a:rPr lang="en-IN" dirty="0"/>
              <a:t>Q1 :Does SAM2 demonstrate Gestalt principle of ‘Closure’ by segmenting objects defined only by missing information?</a:t>
            </a:r>
          </a:p>
          <a:p>
            <a:r>
              <a:rPr lang="en-IN" dirty="0"/>
              <a:t>Q2 :Can SAM2 model group disconnected features into a single semantic entity </a:t>
            </a:r>
            <a:r>
              <a:rPr lang="en-IN" dirty="0" err="1"/>
              <a:t>eg.</a:t>
            </a:r>
            <a:r>
              <a:rPr lang="en-IN" dirty="0"/>
              <a:t> Dalmatian in spots?</a:t>
            </a:r>
          </a:p>
          <a:p>
            <a:r>
              <a:rPr lang="en-IN" dirty="0"/>
              <a:t>Q3 :Does the model perceive an object occluded by a bar as one single object or two separate parts? </a:t>
            </a:r>
          </a:p>
        </p:txBody>
      </p:sp>
    </p:spTree>
    <p:extLst>
      <p:ext uri="{BB962C8B-B14F-4D97-AF65-F5344CB8AC3E}">
        <p14:creationId xmlns:p14="http://schemas.microsoft.com/office/powerpoint/2010/main" val="57474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312A-DA85-C07B-1093-7DCA8F16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Verification of Local Implementation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4C0402-C785-8588-D869-A32A860C60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0" y="2285999"/>
            <a:ext cx="10625420" cy="3541806"/>
          </a:xfrm>
        </p:spPr>
      </p:pic>
    </p:spTree>
    <p:extLst>
      <p:ext uri="{BB962C8B-B14F-4D97-AF65-F5344CB8AC3E}">
        <p14:creationId xmlns:p14="http://schemas.microsoft.com/office/powerpoint/2010/main" val="4208367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E42B2-DCE5-5057-7616-1A34250D3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148F5-E41B-3617-E223-FE45FF49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3.1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1E93A-A922-FB14-92CD-F97777BEF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276442" cy="260161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5851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F9008-850D-3E16-F925-D8191D810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60FF-AB7D-85CA-E100-98579A22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3.1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34B8D8-49B4-9627-2821-E49A7054A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276442" cy="260161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869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C99F2-C104-641A-CC7B-4E99FB192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9712-C532-4C04-F54B-9D2F70A7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3.1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9AFAB-4C99-FBED-AF29-CBA6F82A9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276442" cy="260161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8247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75181-504E-766F-0073-09508617B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2020-43C6-BBE1-00DD-C8DC4506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3.1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A9FAE-CAEC-699A-CFCF-72CFE06D0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276442" cy="260161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0490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B08F5-644D-458A-A4A7-6AED938FA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24B5-EF77-D10F-53BE-070E5D1D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3.1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A359B-6948-543C-F6B3-31AC6C6EC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276442" cy="260161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2210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70D35-B249-8573-527D-97E9828F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8D5C-95CC-A20B-E6BE-BE82C95F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3.1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66F4CA-DE8F-5C2C-2D22-0778368F23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276442" cy="260161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5145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0AEB9-119C-ED89-5B8B-2395B35B7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656A-BCCC-DDB0-A33C-92D831D01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3.1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D3DB5-44D2-81D2-5D00-0C485A71E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276442" cy="260161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52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CCBB-012F-FD6F-39A5-753ED9580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Local Implementation</a:t>
            </a:r>
            <a:br>
              <a:rPr lang="en-IN" dirty="0"/>
            </a:br>
            <a:r>
              <a:rPr lang="en-IN" sz="3100" dirty="0"/>
              <a:t>All the scripts and images can be found on my repo : </a:t>
            </a:r>
            <a:r>
              <a:rPr lang="en-IN" sz="3100" dirty="0">
                <a:hlinkClick r:id="rId2"/>
              </a:rPr>
              <a:t>https://github.com/code-barrage/FAU_CVP_Project-WiSo25-26</a:t>
            </a:r>
            <a:r>
              <a:rPr lang="en-IN" sz="31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66A00-97C9-9C89-CF1E-767A65B91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391" y="2654709"/>
            <a:ext cx="4665617" cy="3063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E1403-306B-338B-3787-9A6A36A98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4709"/>
            <a:ext cx="4999609" cy="30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7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3B2E9-D047-4CE7-401B-4F72017E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14E22B-90E2-CB69-34A3-457C4AFE6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86" y="718831"/>
            <a:ext cx="10350827" cy="5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46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2449-31FE-3864-AB21-8DCDB43B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84BFD2-A658-ECD1-C987-140CEBFA0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096" y="598177"/>
            <a:ext cx="10527808" cy="56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CBE44-C0D7-2B0E-A5FF-58368E28C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E135-052E-5AA9-2837-30AAAE29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/>
          <a:lstStyle/>
          <a:p>
            <a:r>
              <a:rPr lang="en-IN" dirty="0"/>
              <a:t>Test Case 1.1 : Rotating Snake</a:t>
            </a:r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0AEF2E1D-3319-58D6-8657-F7AF849609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75" y="1848464"/>
            <a:ext cx="8326049" cy="4358994"/>
          </a:xfrm>
        </p:spPr>
      </p:pic>
    </p:spTree>
    <p:extLst>
      <p:ext uri="{BB962C8B-B14F-4D97-AF65-F5344CB8AC3E}">
        <p14:creationId xmlns:p14="http://schemas.microsoft.com/office/powerpoint/2010/main" val="2880701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EACCB-0CE3-D140-60EC-278AF909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References and Courtesy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B3300-7083-B6EB-070A-30A604CE9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>
                <a:hlinkClick r:id="rId2"/>
              </a:rPr>
              <a:t>https://www.ecva.net/papers/eccv_2020/papers_ECCV/papers/123470392.pdf</a:t>
            </a:r>
            <a:endParaRPr lang="en-IN" dirty="0"/>
          </a:p>
          <a:p>
            <a:r>
              <a:rPr lang="en-IN" dirty="0">
                <a:hlinkClick r:id="rId3"/>
              </a:rPr>
              <a:t>https://michaelbach.de/ot/mot-snakesLum/</a:t>
            </a:r>
            <a:endParaRPr lang="en-IN" dirty="0"/>
          </a:p>
          <a:p>
            <a:r>
              <a:rPr lang="en-IN" dirty="0">
                <a:hlinkClick r:id="rId4"/>
              </a:rPr>
              <a:t>https://journals.sagepub.com/doi/10.1177/20416695211018720</a:t>
            </a:r>
            <a:endParaRPr lang="en-IN" dirty="0"/>
          </a:p>
          <a:p>
            <a:r>
              <a:rPr lang="en-IN" dirty="0">
                <a:hlinkClick r:id="rId5"/>
              </a:rPr>
              <a:t>https://www.psy.ritsumei.ac.jp/akitaoka/saishin57e.html</a:t>
            </a:r>
            <a:endParaRPr lang="en-IN" dirty="0"/>
          </a:p>
          <a:p>
            <a:r>
              <a:rPr lang="en-IN" dirty="0">
                <a:hlinkClick r:id="rId6"/>
              </a:rPr>
              <a:t>https://www.reddit.com/r/illusionporn/comments/1ptwxbq/a_ceiling_art_that_looks_like_moving/?utm_source=share&amp;utm_medium=web3x&amp;utm_name=web3xcss&amp;utm_term=1&amp;utm_content=share_button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215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320C-2D23-CC76-CD54-C302915E0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E759-A036-13BB-0AB7-3612ACF8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en-IN" dirty="0"/>
              <a:t>Test Case 1.2 : Colour Swapped Rotating Snake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569FC28-8282-3B69-1B3D-A6FE11203E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68" y="1838633"/>
            <a:ext cx="8322063" cy="4395019"/>
          </a:xfrm>
        </p:spPr>
      </p:pic>
    </p:spTree>
    <p:extLst>
      <p:ext uri="{BB962C8B-B14F-4D97-AF65-F5344CB8AC3E}">
        <p14:creationId xmlns:p14="http://schemas.microsoft.com/office/powerpoint/2010/main" val="277287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9145E-3CF6-4798-063C-751A89A57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C8CC-6405-246B-0428-81598E4C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1.3 : Drifting Emboss Illusion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4A7D86-9BDB-E093-CE86-CED04AE9D4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81" y="2046857"/>
            <a:ext cx="7727438" cy="4130284"/>
          </a:xfrm>
        </p:spPr>
      </p:pic>
    </p:spTree>
    <p:extLst>
      <p:ext uri="{BB962C8B-B14F-4D97-AF65-F5344CB8AC3E}">
        <p14:creationId xmlns:p14="http://schemas.microsoft.com/office/powerpoint/2010/main" val="243920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B638D-D25E-5604-3F03-3F5B9500D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C3D5-9EB9-0FEF-2D8D-CE81A027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1.4 :  Anomalous Motion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E058C-0DE5-DF70-677D-5BE191413D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27" y="1729313"/>
            <a:ext cx="7894945" cy="4474842"/>
          </a:xfrm>
        </p:spPr>
      </p:pic>
    </p:spTree>
    <p:extLst>
      <p:ext uri="{BB962C8B-B14F-4D97-AF65-F5344CB8AC3E}">
        <p14:creationId xmlns:p14="http://schemas.microsoft.com/office/powerpoint/2010/main" val="1756533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5EFEF-E1BF-92C2-A9D8-BFB445EA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41BEC-BEC1-5ED7-800E-E181BEA8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1.5 : Pure Black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3457A-2E13-7B89-EB6B-7BAC4CCA45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39" y="2046857"/>
            <a:ext cx="7042522" cy="4108137"/>
          </a:xfrm>
        </p:spPr>
      </p:pic>
    </p:spTree>
    <p:extLst>
      <p:ext uri="{BB962C8B-B14F-4D97-AF65-F5344CB8AC3E}">
        <p14:creationId xmlns:p14="http://schemas.microsoft.com/office/powerpoint/2010/main" val="248710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7C97E-6BAF-A966-6F2A-DB350EF46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D13F-C14A-1BDB-90FE-A81D9A388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526" y="987552"/>
            <a:ext cx="9605635" cy="1059305"/>
          </a:xfrm>
        </p:spPr>
        <p:txBody>
          <a:bodyPr>
            <a:normAutofit/>
          </a:bodyPr>
          <a:lstStyle/>
          <a:p>
            <a:r>
              <a:rPr lang="en-IN" dirty="0"/>
              <a:t>Test Case 1.6 : White Noise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7C936-E365-C34E-868C-E7290316D5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39" y="1817803"/>
            <a:ext cx="7570122" cy="4415904"/>
          </a:xfrm>
        </p:spPr>
      </p:pic>
    </p:spTree>
    <p:extLst>
      <p:ext uri="{BB962C8B-B14F-4D97-AF65-F5344CB8AC3E}">
        <p14:creationId xmlns:p14="http://schemas.microsoft.com/office/powerpoint/2010/main" val="35215480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583</TotalTime>
  <Words>672</Words>
  <Application>Microsoft Office PowerPoint</Application>
  <PresentationFormat>Widescreen</PresentationFormat>
  <Paragraphs>60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Garamond</vt:lpstr>
      <vt:lpstr>Organic</vt:lpstr>
      <vt:lpstr>Computational Visual Perception Project Part – 2</vt:lpstr>
      <vt:lpstr>1. Optical Flow &amp; Motion Perception</vt:lpstr>
      <vt:lpstr>Verification of Local Implementation </vt:lpstr>
      <vt:lpstr>Test Case 1.1 : Rotating Snake</vt:lpstr>
      <vt:lpstr>Test Case 1.2 : Colour Swapped Rotating Snake</vt:lpstr>
      <vt:lpstr>Test Case 1.3 : Drifting Emboss Illusion</vt:lpstr>
      <vt:lpstr>Test Case 1.4 :  Anomalous Motion</vt:lpstr>
      <vt:lpstr>Test Case 1.5 : Pure Black Image</vt:lpstr>
      <vt:lpstr>Test Case 1.6 : White Noise Image</vt:lpstr>
      <vt:lpstr>Test Case 1.7 : Repeated Pattern</vt:lpstr>
      <vt:lpstr>Test Case 1.8 : Repeated Pattern Rotated</vt:lpstr>
      <vt:lpstr>Summary : Optical Flow with RAFT</vt:lpstr>
      <vt:lpstr>2. Depth Estimation</vt:lpstr>
      <vt:lpstr>Verification of Local Implementation </vt:lpstr>
      <vt:lpstr>Test Case 2.1 : 3D Chalk Art</vt:lpstr>
      <vt:lpstr>Test Case 2.2 : Real Sinkhole in Road</vt:lpstr>
      <vt:lpstr>Test Case 2.3 : Mirror on the Wall</vt:lpstr>
      <vt:lpstr>Test Case 2.4.1: Famous Tesla Wall Test</vt:lpstr>
      <vt:lpstr>Test Case 2.4.2 : Tesla Wall Test Cropped</vt:lpstr>
      <vt:lpstr>Test Case 2.5 : Transparent Glass Door</vt:lpstr>
      <vt:lpstr>Test Case 2.6 : Penrose Triangle</vt:lpstr>
      <vt:lpstr>Test Case 2.6 : Penrose Triangle</vt:lpstr>
      <vt:lpstr>Test Case 2.7 : Ames Room</vt:lpstr>
      <vt:lpstr>Test Case 2.8 : Shadow on Wall</vt:lpstr>
      <vt:lpstr>Test Case 2.9 : Flat White Wall</vt:lpstr>
      <vt:lpstr>Test Case 2.10.1 : Screen with a Landscape</vt:lpstr>
      <vt:lpstr>Test Case 2.10.2 :Screen with a Landscape Crop</vt:lpstr>
      <vt:lpstr>Summary </vt:lpstr>
      <vt:lpstr>3. Segmentation</vt:lpstr>
      <vt:lpstr>Test Case 3.1 :</vt:lpstr>
      <vt:lpstr>Test Case 3.1 :</vt:lpstr>
      <vt:lpstr>Test Case 3.1 :</vt:lpstr>
      <vt:lpstr>Test Case 3.1 :</vt:lpstr>
      <vt:lpstr>Test Case 3.1 :</vt:lpstr>
      <vt:lpstr>Test Case 3.1 :</vt:lpstr>
      <vt:lpstr>Test Case 3.1 :</vt:lpstr>
      <vt:lpstr>Local Implementation All the scripts and images can be found on my repo : https://github.com/code-barrage/FAU_CVP_Project-WiSo25-26 </vt:lpstr>
      <vt:lpstr>PowerPoint Presentation</vt:lpstr>
      <vt:lpstr>PowerPoint Presentation</vt:lpstr>
      <vt:lpstr>References and Courtesy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Siddhant Sharma</dc:creator>
  <cp:lastModifiedBy>Siddhant Sharma</cp:lastModifiedBy>
  <cp:revision>10</cp:revision>
  <dcterms:created xsi:type="dcterms:W3CDTF">2025-11-21T17:05:36Z</dcterms:created>
  <dcterms:modified xsi:type="dcterms:W3CDTF">2026-01-02T22:02:43Z</dcterms:modified>
</cp:coreProperties>
</file>